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60"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7" autoAdjust="0"/>
    <p:restoredTop sz="47606" autoAdjust="0"/>
  </p:normalViewPr>
  <p:slideViewPr>
    <p:cSldViewPr snapToGrid="0">
      <p:cViewPr varScale="1">
        <p:scale>
          <a:sx n="45" d="100"/>
          <a:sy n="45" d="100"/>
        </p:scale>
        <p:origin x="225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AC5373-8A0B-4E8B-95E8-E960C3E919CA}" type="datetimeFigureOut">
              <a:rPr lang="en-US" smtClean="0"/>
              <a:t>7/9/2020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45F4E3-F6EC-42A6-ADBD-104F587E3E99}" type="slidenum">
              <a:rPr lang="en-US" smtClean="0"/>
              <a:t>‹#›</a:t>
            </a:fld>
            <a:endParaRPr lang="en-US"/>
          </a:p>
        </p:txBody>
      </p:sp>
    </p:spTree>
    <p:extLst>
      <p:ext uri="{BB962C8B-B14F-4D97-AF65-F5344CB8AC3E}">
        <p14:creationId xmlns:p14="http://schemas.microsoft.com/office/powerpoint/2010/main" val="27271665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class syllabus includes important information for the student as well as the assigned faculty instructor. It is located under the CONTENT tab in a specific module labeled Syllabus. Assigned faculty instructors are reminded to review the Syllabus at the onset of each class as some content may have changed. Instructors should also remind their students of the Syllabus as a resource to answer many of the questions they may have about the class, assignments, UMGC policies, etc. The syllabus also included a generic class schedule. Instructors are encouraged to amend this schedule with actual assignment due dates. </a:t>
            </a:r>
          </a:p>
          <a:p>
            <a:endParaRPr lang="en-US" dirty="0"/>
          </a:p>
          <a:p>
            <a:r>
              <a:rPr lang="en-US" dirty="0"/>
              <a:t>Among the UMGC policies reflected in the Syllabus is 170.71 Policy of Grade of Incomplete.  The Incomplete (I) grade is entered when circumstances beyond the student’s control make it impossible for the student to complete the required workload (e.g., class assignments) within the scheduled class period. The eligibility for an Incomplete course grade is included in this policy statement. </a:t>
            </a:r>
          </a:p>
          <a:p>
            <a:endParaRPr lang="en-US" dirty="0"/>
          </a:p>
          <a:p>
            <a:r>
              <a:rPr lang="en-US" dirty="0"/>
              <a:t>The Syllabus also includes a separate statement on the Late Policy.  Note that in many classes the Late Policy has 1) been lifted from the Syllabus and is presented as a separate Module in CONTENTS or 2) is replicated in CONTENTS.  In any case their should be no significant difference between any iteration of the class Late Policy.   The Late Policy is very important to students as it can have a direct impact on the grade assessment for their class assignments. Assigned instructors should direct their students to review the Late Policy. </a:t>
            </a:r>
          </a:p>
        </p:txBody>
      </p:sp>
      <p:sp>
        <p:nvSpPr>
          <p:cNvPr id="4" name="Slide Number Placeholder 3"/>
          <p:cNvSpPr>
            <a:spLocks noGrp="1"/>
          </p:cNvSpPr>
          <p:nvPr>
            <p:ph type="sldNum" sz="quarter" idx="5"/>
          </p:nvPr>
        </p:nvSpPr>
        <p:spPr/>
        <p:txBody>
          <a:bodyPr/>
          <a:lstStyle/>
          <a:p>
            <a:fld id="{1845F4E3-F6EC-42A6-ADBD-104F587E3E99}" type="slidenum">
              <a:rPr lang="en-US" smtClean="0"/>
              <a:t>2</a:t>
            </a:fld>
            <a:endParaRPr lang="en-US"/>
          </a:p>
        </p:txBody>
      </p:sp>
    </p:spTree>
    <p:extLst>
      <p:ext uri="{BB962C8B-B14F-4D97-AF65-F5344CB8AC3E}">
        <p14:creationId xmlns:p14="http://schemas.microsoft.com/office/powerpoint/2010/main" val="16943192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E40A9-E2D7-401F-BD84-C5DD9FC0FD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FCF70D-EF5B-4EBB-995D-0DEA4BE9A8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1D6F992-2A8E-449A-BE1B-9B13C272735C}"/>
              </a:ext>
            </a:extLst>
          </p:cNvPr>
          <p:cNvSpPr>
            <a:spLocks noGrp="1"/>
          </p:cNvSpPr>
          <p:nvPr>
            <p:ph type="dt" sz="half" idx="10"/>
          </p:nvPr>
        </p:nvSpPr>
        <p:spPr/>
        <p:txBody>
          <a:bodyPr/>
          <a:lstStyle/>
          <a:p>
            <a:fld id="{20F2638C-50A9-48FB-9E46-D376C45608B5}" type="datetimeFigureOut">
              <a:rPr lang="en-US" smtClean="0"/>
              <a:t>7/9/2020</a:t>
            </a:fld>
            <a:endParaRPr lang="en-US"/>
          </a:p>
        </p:txBody>
      </p:sp>
      <p:sp>
        <p:nvSpPr>
          <p:cNvPr id="5" name="Footer Placeholder 4">
            <a:extLst>
              <a:ext uri="{FF2B5EF4-FFF2-40B4-BE49-F238E27FC236}">
                <a16:creationId xmlns:a16="http://schemas.microsoft.com/office/drawing/2014/main" id="{1DCDADAF-FDC4-4623-BC07-BEE2D8DC0B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3CDAC8-8EF2-431C-B2A6-4090FB397151}"/>
              </a:ext>
            </a:extLst>
          </p:cNvPr>
          <p:cNvSpPr>
            <a:spLocks noGrp="1"/>
          </p:cNvSpPr>
          <p:nvPr>
            <p:ph type="sldNum" sz="quarter" idx="12"/>
          </p:nvPr>
        </p:nvSpPr>
        <p:spPr/>
        <p:txBody>
          <a:bodyPr/>
          <a:lstStyle/>
          <a:p>
            <a:fld id="{8910B2E6-1013-4E62-98F8-92CE1BB1F770}" type="slidenum">
              <a:rPr lang="en-US" smtClean="0"/>
              <a:t>‹#›</a:t>
            </a:fld>
            <a:endParaRPr lang="en-US"/>
          </a:p>
        </p:txBody>
      </p:sp>
    </p:spTree>
    <p:extLst>
      <p:ext uri="{BB962C8B-B14F-4D97-AF65-F5344CB8AC3E}">
        <p14:creationId xmlns:p14="http://schemas.microsoft.com/office/powerpoint/2010/main" val="4068052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FA75D-A52B-49AF-950D-E698A86BE2D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1F1A7BE-B7A7-4DCF-8250-90332E21D0B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AC4F85-598F-4CE7-B106-5C0D62608CF3}"/>
              </a:ext>
            </a:extLst>
          </p:cNvPr>
          <p:cNvSpPr>
            <a:spLocks noGrp="1"/>
          </p:cNvSpPr>
          <p:nvPr>
            <p:ph type="dt" sz="half" idx="10"/>
          </p:nvPr>
        </p:nvSpPr>
        <p:spPr/>
        <p:txBody>
          <a:bodyPr/>
          <a:lstStyle/>
          <a:p>
            <a:fld id="{20F2638C-50A9-48FB-9E46-D376C45608B5}" type="datetimeFigureOut">
              <a:rPr lang="en-US" smtClean="0"/>
              <a:t>7/9/2020</a:t>
            </a:fld>
            <a:endParaRPr lang="en-US"/>
          </a:p>
        </p:txBody>
      </p:sp>
      <p:sp>
        <p:nvSpPr>
          <p:cNvPr id="5" name="Footer Placeholder 4">
            <a:extLst>
              <a:ext uri="{FF2B5EF4-FFF2-40B4-BE49-F238E27FC236}">
                <a16:creationId xmlns:a16="http://schemas.microsoft.com/office/drawing/2014/main" id="{09CC92A1-FF9B-4E48-9844-30CEDD7224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E7AE16-9344-457A-A922-90AA92FE7990}"/>
              </a:ext>
            </a:extLst>
          </p:cNvPr>
          <p:cNvSpPr>
            <a:spLocks noGrp="1"/>
          </p:cNvSpPr>
          <p:nvPr>
            <p:ph type="sldNum" sz="quarter" idx="12"/>
          </p:nvPr>
        </p:nvSpPr>
        <p:spPr/>
        <p:txBody>
          <a:bodyPr/>
          <a:lstStyle/>
          <a:p>
            <a:fld id="{8910B2E6-1013-4E62-98F8-92CE1BB1F770}" type="slidenum">
              <a:rPr lang="en-US" smtClean="0"/>
              <a:t>‹#›</a:t>
            </a:fld>
            <a:endParaRPr lang="en-US"/>
          </a:p>
        </p:txBody>
      </p:sp>
    </p:spTree>
    <p:extLst>
      <p:ext uri="{BB962C8B-B14F-4D97-AF65-F5344CB8AC3E}">
        <p14:creationId xmlns:p14="http://schemas.microsoft.com/office/powerpoint/2010/main" val="3925972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97F2D8-10EE-42C4-9400-304F4CABB1E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669E600-A25A-44E9-AEBB-2C1997F0E6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DD2EA5-F5C0-45F8-9F58-64A557961751}"/>
              </a:ext>
            </a:extLst>
          </p:cNvPr>
          <p:cNvSpPr>
            <a:spLocks noGrp="1"/>
          </p:cNvSpPr>
          <p:nvPr>
            <p:ph type="dt" sz="half" idx="10"/>
          </p:nvPr>
        </p:nvSpPr>
        <p:spPr/>
        <p:txBody>
          <a:bodyPr/>
          <a:lstStyle/>
          <a:p>
            <a:fld id="{20F2638C-50A9-48FB-9E46-D376C45608B5}" type="datetimeFigureOut">
              <a:rPr lang="en-US" smtClean="0"/>
              <a:t>7/9/2020</a:t>
            </a:fld>
            <a:endParaRPr lang="en-US"/>
          </a:p>
        </p:txBody>
      </p:sp>
      <p:sp>
        <p:nvSpPr>
          <p:cNvPr id="5" name="Footer Placeholder 4">
            <a:extLst>
              <a:ext uri="{FF2B5EF4-FFF2-40B4-BE49-F238E27FC236}">
                <a16:creationId xmlns:a16="http://schemas.microsoft.com/office/drawing/2014/main" id="{EBD098F3-953D-44ED-B2B2-1F91D7FC69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66B151-A4E5-42B7-92D3-5C384CC64E7F}"/>
              </a:ext>
            </a:extLst>
          </p:cNvPr>
          <p:cNvSpPr>
            <a:spLocks noGrp="1"/>
          </p:cNvSpPr>
          <p:nvPr>
            <p:ph type="sldNum" sz="quarter" idx="12"/>
          </p:nvPr>
        </p:nvSpPr>
        <p:spPr/>
        <p:txBody>
          <a:bodyPr/>
          <a:lstStyle/>
          <a:p>
            <a:fld id="{8910B2E6-1013-4E62-98F8-92CE1BB1F770}" type="slidenum">
              <a:rPr lang="en-US" smtClean="0"/>
              <a:t>‹#›</a:t>
            </a:fld>
            <a:endParaRPr lang="en-US"/>
          </a:p>
        </p:txBody>
      </p:sp>
    </p:spTree>
    <p:extLst>
      <p:ext uri="{BB962C8B-B14F-4D97-AF65-F5344CB8AC3E}">
        <p14:creationId xmlns:p14="http://schemas.microsoft.com/office/powerpoint/2010/main" val="3993139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A2BC6-0F8D-4627-9133-017ABEFF5F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818ED3-D9EF-4895-B6F2-D1A49EB39E4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FFC12-44B0-443B-90C4-F26FE6218312}"/>
              </a:ext>
            </a:extLst>
          </p:cNvPr>
          <p:cNvSpPr>
            <a:spLocks noGrp="1"/>
          </p:cNvSpPr>
          <p:nvPr>
            <p:ph type="dt" sz="half" idx="10"/>
          </p:nvPr>
        </p:nvSpPr>
        <p:spPr/>
        <p:txBody>
          <a:bodyPr/>
          <a:lstStyle/>
          <a:p>
            <a:fld id="{20F2638C-50A9-48FB-9E46-D376C45608B5}" type="datetimeFigureOut">
              <a:rPr lang="en-US" smtClean="0"/>
              <a:t>7/9/2020</a:t>
            </a:fld>
            <a:endParaRPr lang="en-US"/>
          </a:p>
        </p:txBody>
      </p:sp>
      <p:sp>
        <p:nvSpPr>
          <p:cNvPr id="5" name="Footer Placeholder 4">
            <a:extLst>
              <a:ext uri="{FF2B5EF4-FFF2-40B4-BE49-F238E27FC236}">
                <a16:creationId xmlns:a16="http://schemas.microsoft.com/office/drawing/2014/main" id="{964A13CC-38CC-4277-A3AD-C68D11B4BB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FE7936-59F1-47B3-B52B-5528F027E643}"/>
              </a:ext>
            </a:extLst>
          </p:cNvPr>
          <p:cNvSpPr>
            <a:spLocks noGrp="1"/>
          </p:cNvSpPr>
          <p:nvPr>
            <p:ph type="sldNum" sz="quarter" idx="12"/>
          </p:nvPr>
        </p:nvSpPr>
        <p:spPr/>
        <p:txBody>
          <a:bodyPr/>
          <a:lstStyle/>
          <a:p>
            <a:fld id="{8910B2E6-1013-4E62-98F8-92CE1BB1F770}" type="slidenum">
              <a:rPr lang="en-US" smtClean="0"/>
              <a:t>‹#›</a:t>
            </a:fld>
            <a:endParaRPr lang="en-US"/>
          </a:p>
        </p:txBody>
      </p:sp>
    </p:spTree>
    <p:extLst>
      <p:ext uri="{BB962C8B-B14F-4D97-AF65-F5344CB8AC3E}">
        <p14:creationId xmlns:p14="http://schemas.microsoft.com/office/powerpoint/2010/main" val="365323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736F5-5BBE-484A-B583-62429C07731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3AD2217-989B-4817-B9C9-F754B7DCA8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E2AE80-B38C-492C-8B07-61F64A20A7B9}"/>
              </a:ext>
            </a:extLst>
          </p:cNvPr>
          <p:cNvSpPr>
            <a:spLocks noGrp="1"/>
          </p:cNvSpPr>
          <p:nvPr>
            <p:ph type="dt" sz="half" idx="10"/>
          </p:nvPr>
        </p:nvSpPr>
        <p:spPr/>
        <p:txBody>
          <a:bodyPr/>
          <a:lstStyle/>
          <a:p>
            <a:fld id="{20F2638C-50A9-48FB-9E46-D376C45608B5}" type="datetimeFigureOut">
              <a:rPr lang="en-US" smtClean="0"/>
              <a:t>7/9/2020</a:t>
            </a:fld>
            <a:endParaRPr lang="en-US"/>
          </a:p>
        </p:txBody>
      </p:sp>
      <p:sp>
        <p:nvSpPr>
          <p:cNvPr id="5" name="Footer Placeholder 4">
            <a:extLst>
              <a:ext uri="{FF2B5EF4-FFF2-40B4-BE49-F238E27FC236}">
                <a16:creationId xmlns:a16="http://schemas.microsoft.com/office/drawing/2014/main" id="{F292A356-03D8-4C67-A75A-1729C8B443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2C4CA6-4355-4821-8BD6-FEDD76A24EA2}"/>
              </a:ext>
            </a:extLst>
          </p:cNvPr>
          <p:cNvSpPr>
            <a:spLocks noGrp="1"/>
          </p:cNvSpPr>
          <p:nvPr>
            <p:ph type="sldNum" sz="quarter" idx="12"/>
          </p:nvPr>
        </p:nvSpPr>
        <p:spPr/>
        <p:txBody>
          <a:bodyPr/>
          <a:lstStyle/>
          <a:p>
            <a:fld id="{8910B2E6-1013-4E62-98F8-92CE1BB1F770}" type="slidenum">
              <a:rPr lang="en-US" smtClean="0"/>
              <a:t>‹#›</a:t>
            </a:fld>
            <a:endParaRPr lang="en-US"/>
          </a:p>
        </p:txBody>
      </p:sp>
    </p:spTree>
    <p:extLst>
      <p:ext uri="{BB962C8B-B14F-4D97-AF65-F5344CB8AC3E}">
        <p14:creationId xmlns:p14="http://schemas.microsoft.com/office/powerpoint/2010/main" val="1617523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55922-95B9-4E34-9640-3CA9005932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C39510-F885-4762-BF71-688AC905D4F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4F77D01-7177-4546-B606-4A51F2F6499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4537060-8FC4-4346-9256-A326BB4CE714}"/>
              </a:ext>
            </a:extLst>
          </p:cNvPr>
          <p:cNvSpPr>
            <a:spLocks noGrp="1"/>
          </p:cNvSpPr>
          <p:nvPr>
            <p:ph type="dt" sz="half" idx="10"/>
          </p:nvPr>
        </p:nvSpPr>
        <p:spPr/>
        <p:txBody>
          <a:bodyPr/>
          <a:lstStyle/>
          <a:p>
            <a:fld id="{20F2638C-50A9-48FB-9E46-D376C45608B5}" type="datetimeFigureOut">
              <a:rPr lang="en-US" smtClean="0"/>
              <a:t>7/9/2020</a:t>
            </a:fld>
            <a:endParaRPr lang="en-US"/>
          </a:p>
        </p:txBody>
      </p:sp>
      <p:sp>
        <p:nvSpPr>
          <p:cNvPr id="6" name="Footer Placeholder 5">
            <a:extLst>
              <a:ext uri="{FF2B5EF4-FFF2-40B4-BE49-F238E27FC236}">
                <a16:creationId xmlns:a16="http://schemas.microsoft.com/office/drawing/2014/main" id="{3362C6FA-C56B-4924-AB17-4F291958F6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C9D94D-AC83-46BD-BA82-A9178A3C2878}"/>
              </a:ext>
            </a:extLst>
          </p:cNvPr>
          <p:cNvSpPr>
            <a:spLocks noGrp="1"/>
          </p:cNvSpPr>
          <p:nvPr>
            <p:ph type="sldNum" sz="quarter" idx="12"/>
          </p:nvPr>
        </p:nvSpPr>
        <p:spPr/>
        <p:txBody>
          <a:bodyPr/>
          <a:lstStyle/>
          <a:p>
            <a:fld id="{8910B2E6-1013-4E62-98F8-92CE1BB1F770}" type="slidenum">
              <a:rPr lang="en-US" smtClean="0"/>
              <a:t>‹#›</a:t>
            </a:fld>
            <a:endParaRPr lang="en-US"/>
          </a:p>
        </p:txBody>
      </p:sp>
    </p:spTree>
    <p:extLst>
      <p:ext uri="{BB962C8B-B14F-4D97-AF65-F5344CB8AC3E}">
        <p14:creationId xmlns:p14="http://schemas.microsoft.com/office/powerpoint/2010/main" val="2104571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1F826-5E44-4F31-89D7-0A6A375FDC2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4F79F21-1AC6-4974-9017-CB5EB46CED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9DB615B-7306-42B4-AFA2-6403F08215F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4E08FEA-2381-43B8-B6C7-495CA85DE1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5DC631F-549B-4F49-8D72-EA4D219AE9E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14D4CA6-638F-4554-9C70-10232EBFC5CF}"/>
              </a:ext>
            </a:extLst>
          </p:cNvPr>
          <p:cNvSpPr>
            <a:spLocks noGrp="1"/>
          </p:cNvSpPr>
          <p:nvPr>
            <p:ph type="dt" sz="half" idx="10"/>
          </p:nvPr>
        </p:nvSpPr>
        <p:spPr/>
        <p:txBody>
          <a:bodyPr/>
          <a:lstStyle/>
          <a:p>
            <a:fld id="{20F2638C-50A9-48FB-9E46-D376C45608B5}" type="datetimeFigureOut">
              <a:rPr lang="en-US" smtClean="0"/>
              <a:t>7/9/2020</a:t>
            </a:fld>
            <a:endParaRPr lang="en-US"/>
          </a:p>
        </p:txBody>
      </p:sp>
      <p:sp>
        <p:nvSpPr>
          <p:cNvPr id="8" name="Footer Placeholder 7">
            <a:extLst>
              <a:ext uri="{FF2B5EF4-FFF2-40B4-BE49-F238E27FC236}">
                <a16:creationId xmlns:a16="http://schemas.microsoft.com/office/drawing/2014/main" id="{E25AB599-9888-4A9D-BFBE-907272B58D1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0CBE1F0-E744-45BD-86BF-C8DEFD88D677}"/>
              </a:ext>
            </a:extLst>
          </p:cNvPr>
          <p:cNvSpPr>
            <a:spLocks noGrp="1"/>
          </p:cNvSpPr>
          <p:nvPr>
            <p:ph type="sldNum" sz="quarter" idx="12"/>
          </p:nvPr>
        </p:nvSpPr>
        <p:spPr/>
        <p:txBody>
          <a:bodyPr/>
          <a:lstStyle/>
          <a:p>
            <a:fld id="{8910B2E6-1013-4E62-98F8-92CE1BB1F770}" type="slidenum">
              <a:rPr lang="en-US" smtClean="0"/>
              <a:t>‹#›</a:t>
            </a:fld>
            <a:endParaRPr lang="en-US"/>
          </a:p>
        </p:txBody>
      </p:sp>
    </p:spTree>
    <p:extLst>
      <p:ext uri="{BB962C8B-B14F-4D97-AF65-F5344CB8AC3E}">
        <p14:creationId xmlns:p14="http://schemas.microsoft.com/office/powerpoint/2010/main" val="2592621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FEC5B-AE89-4358-B236-D70BD0C7E68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73FC738-C7AA-4F97-B7E1-491F510343FB}"/>
              </a:ext>
            </a:extLst>
          </p:cNvPr>
          <p:cNvSpPr>
            <a:spLocks noGrp="1"/>
          </p:cNvSpPr>
          <p:nvPr>
            <p:ph type="dt" sz="half" idx="10"/>
          </p:nvPr>
        </p:nvSpPr>
        <p:spPr/>
        <p:txBody>
          <a:bodyPr/>
          <a:lstStyle/>
          <a:p>
            <a:fld id="{20F2638C-50A9-48FB-9E46-D376C45608B5}" type="datetimeFigureOut">
              <a:rPr lang="en-US" smtClean="0"/>
              <a:t>7/9/2020</a:t>
            </a:fld>
            <a:endParaRPr lang="en-US"/>
          </a:p>
        </p:txBody>
      </p:sp>
      <p:sp>
        <p:nvSpPr>
          <p:cNvPr id="4" name="Footer Placeholder 3">
            <a:extLst>
              <a:ext uri="{FF2B5EF4-FFF2-40B4-BE49-F238E27FC236}">
                <a16:creationId xmlns:a16="http://schemas.microsoft.com/office/drawing/2014/main" id="{05EDB309-E7AF-4669-8313-D079B09AC27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7C98AC0-DBFE-4098-A43D-991752CDEC33}"/>
              </a:ext>
            </a:extLst>
          </p:cNvPr>
          <p:cNvSpPr>
            <a:spLocks noGrp="1"/>
          </p:cNvSpPr>
          <p:nvPr>
            <p:ph type="sldNum" sz="quarter" idx="12"/>
          </p:nvPr>
        </p:nvSpPr>
        <p:spPr/>
        <p:txBody>
          <a:bodyPr/>
          <a:lstStyle/>
          <a:p>
            <a:fld id="{8910B2E6-1013-4E62-98F8-92CE1BB1F770}" type="slidenum">
              <a:rPr lang="en-US" smtClean="0"/>
              <a:t>‹#›</a:t>
            </a:fld>
            <a:endParaRPr lang="en-US"/>
          </a:p>
        </p:txBody>
      </p:sp>
    </p:spTree>
    <p:extLst>
      <p:ext uri="{BB962C8B-B14F-4D97-AF65-F5344CB8AC3E}">
        <p14:creationId xmlns:p14="http://schemas.microsoft.com/office/powerpoint/2010/main" val="2512406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0854EC5-A7EA-4A94-854B-10D74A3A0B90}"/>
              </a:ext>
            </a:extLst>
          </p:cNvPr>
          <p:cNvSpPr>
            <a:spLocks noGrp="1"/>
          </p:cNvSpPr>
          <p:nvPr>
            <p:ph type="dt" sz="half" idx="10"/>
          </p:nvPr>
        </p:nvSpPr>
        <p:spPr/>
        <p:txBody>
          <a:bodyPr/>
          <a:lstStyle/>
          <a:p>
            <a:fld id="{20F2638C-50A9-48FB-9E46-D376C45608B5}" type="datetimeFigureOut">
              <a:rPr lang="en-US" smtClean="0"/>
              <a:t>7/9/2020</a:t>
            </a:fld>
            <a:endParaRPr lang="en-US"/>
          </a:p>
        </p:txBody>
      </p:sp>
      <p:sp>
        <p:nvSpPr>
          <p:cNvPr id="3" name="Footer Placeholder 2">
            <a:extLst>
              <a:ext uri="{FF2B5EF4-FFF2-40B4-BE49-F238E27FC236}">
                <a16:creationId xmlns:a16="http://schemas.microsoft.com/office/drawing/2014/main" id="{915AFDE6-EFC1-490C-944F-431E0290E67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6C84D28-BABA-42FE-ADA0-68CD47D0427D}"/>
              </a:ext>
            </a:extLst>
          </p:cNvPr>
          <p:cNvSpPr>
            <a:spLocks noGrp="1"/>
          </p:cNvSpPr>
          <p:nvPr>
            <p:ph type="sldNum" sz="quarter" idx="12"/>
          </p:nvPr>
        </p:nvSpPr>
        <p:spPr/>
        <p:txBody>
          <a:bodyPr/>
          <a:lstStyle/>
          <a:p>
            <a:fld id="{8910B2E6-1013-4E62-98F8-92CE1BB1F770}" type="slidenum">
              <a:rPr lang="en-US" smtClean="0"/>
              <a:t>‹#›</a:t>
            </a:fld>
            <a:endParaRPr lang="en-US"/>
          </a:p>
        </p:txBody>
      </p:sp>
    </p:spTree>
    <p:extLst>
      <p:ext uri="{BB962C8B-B14F-4D97-AF65-F5344CB8AC3E}">
        <p14:creationId xmlns:p14="http://schemas.microsoft.com/office/powerpoint/2010/main" val="2998900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BCC37-2793-4FA7-88F5-A5E3FDC777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02FA7E-33CC-4A3D-8323-6CE9675C4F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A1D28C3-656E-4DC1-A8F7-30455B5794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82740E-73CE-44C1-A3C0-1F5975F39D03}"/>
              </a:ext>
            </a:extLst>
          </p:cNvPr>
          <p:cNvSpPr>
            <a:spLocks noGrp="1"/>
          </p:cNvSpPr>
          <p:nvPr>
            <p:ph type="dt" sz="half" idx="10"/>
          </p:nvPr>
        </p:nvSpPr>
        <p:spPr/>
        <p:txBody>
          <a:bodyPr/>
          <a:lstStyle/>
          <a:p>
            <a:fld id="{20F2638C-50A9-48FB-9E46-D376C45608B5}" type="datetimeFigureOut">
              <a:rPr lang="en-US" smtClean="0"/>
              <a:t>7/9/2020</a:t>
            </a:fld>
            <a:endParaRPr lang="en-US"/>
          </a:p>
        </p:txBody>
      </p:sp>
      <p:sp>
        <p:nvSpPr>
          <p:cNvPr id="6" name="Footer Placeholder 5">
            <a:extLst>
              <a:ext uri="{FF2B5EF4-FFF2-40B4-BE49-F238E27FC236}">
                <a16:creationId xmlns:a16="http://schemas.microsoft.com/office/drawing/2014/main" id="{8B5D36F6-704A-4F2E-B4EB-464F2E3E7F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D53A3F-26E5-4166-BFB9-19F30C16CC19}"/>
              </a:ext>
            </a:extLst>
          </p:cNvPr>
          <p:cNvSpPr>
            <a:spLocks noGrp="1"/>
          </p:cNvSpPr>
          <p:nvPr>
            <p:ph type="sldNum" sz="quarter" idx="12"/>
          </p:nvPr>
        </p:nvSpPr>
        <p:spPr/>
        <p:txBody>
          <a:bodyPr/>
          <a:lstStyle/>
          <a:p>
            <a:fld id="{8910B2E6-1013-4E62-98F8-92CE1BB1F770}" type="slidenum">
              <a:rPr lang="en-US" smtClean="0"/>
              <a:t>‹#›</a:t>
            </a:fld>
            <a:endParaRPr lang="en-US"/>
          </a:p>
        </p:txBody>
      </p:sp>
    </p:spTree>
    <p:extLst>
      <p:ext uri="{BB962C8B-B14F-4D97-AF65-F5344CB8AC3E}">
        <p14:creationId xmlns:p14="http://schemas.microsoft.com/office/powerpoint/2010/main" val="241389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83030-938D-480B-955A-4FB83C8B61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74726B-46E8-408E-ACBD-E763560ECB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1EF0EB8-237F-496B-9BCD-56F5421175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8AD7B7-BD33-4FAB-92AD-5E5DC8D44411}"/>
              </a:ext>
            </a:extLst>
          </p:cNvPr>
          <p:cNvSpPr>
            <a:spLocks noGrp="1"/>
          </p:cNvSpPr>
          <p:nvPr>
            <p:ph type="dt" sz="half" idx="10"/>
          </p:nvPr>
        </p:nvSpPr>
        <p:spPr/>
        <p:txBody>
          <a:bodyPr/>
          <a:lstStyle/>
          <a:p>
            <a:fld id="{20F2638C-50A9-48FB-9E46-D376C45608B5}" type="datetimeFigureOut">
              <a:rPr lang="en-US" smtClean="0"/>
              <a:t>7/9/2020</a:t>
            </a:fld>
            <a:endParaRPr lang="en-US"/>
          </a:p>
        </p:txBody>
      </p:sp>
      <p:sp>
        <p:nvSpPr>
          <p:cNvPr id="6" name="Footer Placeholder 5">
            <a:extLst>
              <a:ext uri="{FF2B5EF4-FFF2-40B4-BE49-F238E27FC236}">
                <a16:creationId xmlns:a16="http://schemas.microsoft.com/office/drawing/2014/main" id="{F9E09407-07B4-4E3D-A894-7311AE3396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78DAD6-C106-47CA-9902-579B7229E550}"/>
              </a:ext>
            </a:extLst>
          </p:cNvPr>
          <p:cNvSpPr>
            <a:spLocks noGrp="1"/>
          </p:cNvSpPr>
          <p:nvPr>
            <p:ph type="sldNum" sz="quarter" idx="12"/>
          </p:nvPr>
        </p:nvSpPr>
        <p:spPr/>
        <p:txBody>
          <a:bodyPr/>
          <a:lstStyle/>
          <a:p>
            <a:fld id="{8910B2E6-1013-4E62-98F8-92CE1BB1F770}" type="slidenum">
              <a:rPr lang="en-US" smtClean="0"/>
              <a:t>‹#›</a:t>
            </a:fld>
            <a:endParaRPr lang="en-US"/>
          </a:p>
        </p:txBody>
      </p:sp>
    </p:spTree>
    <p:extLst>
      <p:ext uri="{BB962C8B-B14F-4D97-AF65-F5344CB8AC3E}">
        <p14:creationId xmlns:p14="http://schemas.microsoft.com/office/powerpoint/2010/main" val="4187641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277A91-3BF1-4CD6-9432-6E9E2FC515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6C1D769-F337-446E-AAA0-A030987D8C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7EB05B-192E-42EA-A73A-E0A7CAFA93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F2638C-50A9-48FB-9E46-D376C45608B5}" type="datetimeFigureOut">
              <a:rPr lang="en-US" smtClean="0"/>
              <a:t>7/9/2020</a:t>
            </a:fld>
            <a:endParaRPr lang="en-US"/>
          </a:p>
        </p:txBody>
      </p:sp>
      <p:sp>
        <p:nvSpPr>
          <p:cNvPr id="5" name="Footer Placeholder 4">
            <a:extLst>
              <a:ext uri="{FF2B5EF4-FFF2-40B4-BE49-F238E27FC236}">
                <a16:creationId xmlns:a16="http://schemas.microsoft.com/office/drawing/2014/main" id="{5C627B2C-ACC0-44F8-88A9-BA833D1A8D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7E2F34F-42C3-4FBB-865B-CC9D4FE373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10B2E6-1013-4E62-98F8-92CE1BB1F770}" type="slidenum">
              <a:rPr lang="en-US" smtClean="0"/>
              <a:t>‹#›</a:t>
            </a:fld>
            <a:endParaRPr lang="en-US"/>
          </a:p>
        </p:txBody>
      </p:sp>
    </p:spTree>
    <p:extLst>
      <p:ext uri="{BB962C8B-B14F-4D97-AF65-F5344CB8AC3E}">
        <p14:creationId xmlns:p14="http://schemas.microsoft.com/office/powerpoint/2010/main" val="19719834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913C6-CA8A-4B59-B11E-27FF3006371B}"/>
              </a:ext>
            </a:extLst>
          </p:cNvPr>
          <p:cNvSpPr>
            <a:spLocks noGrp="1"/>
          </p:cNvSpPr>
          <p:nvPr>
            <p:ph type="ctrTitle"/>
          </p:nvPr>
        </p:nvSpPr>
        <p:spPr/>
        <p:txBody>
          <a:bodyPr/>
          <a:lstStyle/>
          <a:p>
            <a:r>
              <a:rPr lang="en-US"/>
              <a:t>Sample </a:t>
            </a:r>
            <a:r>
              <a:rPr lang="en-US" dirty="0"/>
              <a:t>PowerPoint Slide</a:t>
            </a:r>
          </a:p>
        </p:txBody>
      </p:sp>
      <p:sp>
        <p:nvSpPr>
          <p:cNvPr id="3" name="Subtitle 2">
            <a:extLst>
              <a:ext uri="{FF2B5EF4-FFF2-40B4-BE49-F238E27FC236}">
                <a16:creationId xmlns:a16="http://schemas.microsoft.com/office/drawing/2014/main" id="{ABEF13B6-570D-4738-849D-EC84E1A1C82B}"/>
              </a:ext>
            </a:extLst>
          </p:cNvPr>
          <p:cNvSpPr>
            <a:spLocks noGrp="1"/>
          </p:cNvSpPr>
          <p:nvPr>
            <p:ph type="subTitle" idx="1"/>
          </p:nvPr>
        </p:nvSpPr>
        <p:spPr/>
        <p:txBody>
          <a:bodyPr/>
          <a:lstStyle/>
          <a:p>
            <a:r>
              <a:rPr lang="en-US" dirty="0"/>
              <a:t>Note the parallel between the content of the Slide and the narrative in the Speaker Notes. </a:t>
            </a:r>
          </a:p>
        </p:txBody>
      </p:sp>
    </p:spTree>
    <p:extLst>
      <p:ext uri="{BB962C8B-B14F-4D97-AF65-F5344CB8AC3E}">
        <p14:creationId xmlns:p14="http://schemas.microsoft.com/office/powerpoint/2010/main" val="918358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1" y="963877"/>
            <a:ext cx="2620771" cy="4930246"/>
          </a:xfrm>
        </p:spPr>
        <p:txBody>
          <a:bodyPr>
            <a:normAutofit/>
          </a:bodyPr>
          <a:lstStyle/>
          <a:p>
            <a:pPr algn="r"/>
            <a:r>
              <a:rPr lang="en-US" sz="3200" b="1" dirty="0">
                <a:solidFill>
                  <a:schemeClr val="accent1"/>
                </a:solidFill>
              </a:rPr>
              <a:t>Syllabus and Late Policy</a:t>
            </a:r>
          </a:p>
        </p:txBody>
      </p:sp>
      <p:sp>
        <p:nvSpPr>
          <p:cNvPr id="3" name="Content Placeholder 2"/>
          <p:cNvSpPr>
            <a:spLocks noGrp="1"/>
          </p:cNvSpPr>
          <p:nvPr>
            <p:ph idx="1"/>
          </p:nvPr>
        </p:nvSpPr>
        <p:spPr>
          <a:xfrm>
            <a:off x="5410201" y="457200"/>
            <a:ext cx="4783327" cy="6080760"/>
          </a:xfrm>
        </p:spPr>
        <p:txBody>
          <a:bodyPr anchor="ctr">
            <a:normAutofit fontScale="25000" lnSpcReduction="20000"/>
          </a:bodyPr>
          <a:lstStyle/>
          <a:p>
            <a:pPr marL="0" indent="0">
              <a:buNone/>
            </a:pPr>
            <a:r>
              <a:rPr lang="en-US" sz="9600" b="1" dirty="0">
                <a:latin typeface="Calibri" panose="020F0502020204030204" pitchFamily="34" charset="0"/>
                <a:cs typeface="Calibri" panose="020F0502020204030204" pitchFamily="34" charset="0"/>
              </a:rPr>
              <a:t>Syllabus:</a:t>
            </a:r>
            <a:r>
              <a:rPr lang="en-US" sz="9600" dirty="0">
                <a:latin typeface="Calibri" panose="020F0502020204030204" pitchFamily="34" charset="0"/>
                <a:cs typeface="Calibri" panose="020F0502020204030204" pitchFamily="34" charset="0"/>
              </a:rPr>
              <a:t>   Important UMGC policies are included in the Syllabus &gt;&gt;Content &gt;&gt;Syllabus.</a:t>
            </a:r>
          </a:p>
          <a:p>
            <a:pPr>
              <a:lnSpc>
                <a:spcPct val="90000"/>
              </a:lnSpc>
            </a:pPr>
            <a:endParaRPr lang="en-US" sz="8000" dirty="0">
              <a:cs typeface="Calibri" panose="020F0502020204030204" pitchFamily="34" charset="0"/>
            </a:endParaRPr>
          </a:p>
          <a:p>
            <a:pPr marL="0" indent="0">
              <a:buNone/>
            </a:pPr>
            <a:r>
              <a:rPr lang="en-US" sz="9600" u="sng" dirty="0">
                <a:latin typeface="Calibri" panose="020F0502020204030204" pitchFamily="34" charset="0"/>
                <a:cs typeface="Calibri" panose="020F0502020204030204" pitchFamily="34" charset="0"/>
              </a:rPr>
              <a:t>Please review the Syllabus information yourself </a:t>
            </a:r>
            <a:r>
              <a:rPr lang="en-US" sz="9600" dirty="0">
                <a:latin typeface="Calibri" panose="020F0502020204030204" pitchFamily="34" charset="0"/>
                <a:cs typeface="Calibri" panose="020F0502020204030204" pitchFamily="34" charset="0"/>
              </a:rPr>
              <a:t>and refer students to the Syllabus for their review.</a:t>
            </a:r>
          </a:p>
          <a:p>
            <a:pPr marL="0" indent="0">
              <a:buNone/>
            </a:pPr>
            <a:endParaRPr lang="en-US" sz="9600" dirty="0">
              <a:latin typeface="Calibri" panose="020F0502020204030204" pitchFamily="34" charset="0"/>
              <a:cs typeface="Calibri" panose="020F0502020204030204" pitchFamily="34" charset="0"/>
            </a:endParaRPr>
          </a:p>
          <a:p>
            <a:pPr marL="0" indent="0">
              <a:buNone/>
            </a:pPr>
            <a:r>
              <a:rPr lang="en-US" sz="9600" dirty="0">
                <a:latin typeface="Calibri" panose="020F0502020204030204" pitchFamily="34" charset="0"/>
                <a:cs typeface="Calibri" panose="020F0502020204030204" pitchFamily="34" charset="0"/>
              </a:rPr>
              <a:t>Please closely review the UMGC policies for “Incomplete” grades. </a:t>
            </a:r>
          </a:p>
          <a:p>
            <a:pPr marL="0" indent="0">
              <a:buNone/>
            </a:pPr>
            <a:endParaRPr lang="en-US" sz="9600" dirty="0">
              <a:latin typeface="Calibri" panose="020F0502020204030204" pitchFamily="34" charset="0"/>
              <a:cs typeface="Calibri" panose="020F0502020204030204" pitchFamily="34" charset="0"/>
            </a:endParaRPr>
          </a:p>
          <a:p>
            <a:pPr marL="0" indent="0">
              <a:buNone/>
            </a:pPr>
            <a:r>
              <a:rPr lang="en-US" sz="9600" b="1" dirty="0">
                <a:latin typeface="Calibri" panose="020F0502020204030204" pitchFamily="34" charset="0"/>
                <a:cs typeface="Calibri" panose="020F0502020204030204" pitchFamily="34" charset="0"/>
              </a:rPr>
              <a:t>Late Policy:  </a:t>
            </a:r>
            <a:r>
              <a:rPr lang="en-US" sz="9600" dirty="0">
                <a:latin typeface="Calibri" panose="020F0502020204030204" pitchFamily="34" charset="0"/>
                <a:cs typeface="Calibri" panose="020F0502020204030204" pitchFamily="34" charset="0"/>
              </a:rPr>
              <a:t>Please review the Late Policy posted in the classroom by &gt;&gt;Content&gt;&gt;Late Policy.  </a:t>
            </a:r>
            <a:r>
              <a:rPr lang="en-US" sz="9600" dirty="0">
                <a:solidFill>
                  <a:srgbClr val="C00000"/>
                </a:solidFill>
                <a:latin typeface="Calibri" panose="020F0502020204030204" pitchFamily="34" charset="0"/>
                <a:cs typeface="Calibri" panose="020F0502020204030204" pitchFamily="34" charset="0"/>
              </a:rPr>
              <a:t>There have been changes to the Late Policy.</a:t>
            </a:r>
          </a:p>
          <a:p>
            <a:pPr marL="0" indent="0">
              <a:buNone/>
            </a:pPr>
            <a:endParaRPr lang="en-US" sz="9600" dirty="0">
              <a:latin typeface="Calibri" panose="020F0502020204030204" pitchFamily="34" charset="0"/>
              <a:cs typeface="Calibri" panose="020F0502020204030204" pitchFamily="34" charset="0"/>
            </a:endParaRPr>
          </a:p>
          <a:p>
            <a:pPr marL="0" indent="0">
              <a:buNone/>
            </a:pPr>
            <a:r>
              <a:rPr lang="en-US" sz="9600" dirty="0">
                <a:latin typeface="Calibri" panose="020F0502020204030204" pitchFamily="34" charset="0"/>
                <a:cs typeface="Calibri" panose="020F0502020204030204" pitchFamily="34" charset="0"/>
              </a:rPr>
              <a:t>Please refer students to the Late Policy for their review.</a:t>
            </a:r>
          </a:p>
          <a:p>
            <a:pPr marL="0" indent="0">
              <a:buNone/>
            </a:pPr>
            <a:endParaRPr lang="en-US" sz="1800" dirty="0"/>
          </a:p>
        </p:txBody>
      </p:sp>
    </p:spTree>
    <p:extLst>
      <p:ext uri="{BB962C8B-B14F-4D97-AF65-F5344CB8AC3E}">
        <p14:creationId xmlns:p14="http://schemas.microsoft.com/office/powerpoint/2010/main" val="25328433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382</Words>
  <Application>Microsoft Office PowerPoint</Application>
  <PresentationFormat>Widescreen</PresentationFormat>
  <Paragraphs>18</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Sample PowerPoint Slide</vt:lpstr>
      <vt:lpstr>Syllabus and Late Policy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Patrick Bradley</dc:creator>
  <cp:lastModifiedBy>Patrick Bradley</cp:lastModifiedBy>
  <cp:revision>4</cp:revision>
  <dcterms:created xsi:type="dcterms:W3CDTF">2020-07-09T18:27:34Z</dcterms:created>
  <dcterms:modified xsi:type="dcterms:W3CDTF">2020-07-09T18:40:55Z</dcterms:modified>
</cp:coreProperties>
</file>